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F1BB9-22C5-4678-8504-3AFC5C9ADE27}" type="datetimeFigureOut">
              <a:rPr lang="fr-FR" smtClean="0"/>
              <a:t>14/01/2021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2CDCE-AD38-4715-9EAB-1184955704F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F1BB9-22C5-4678-8504-3AFC5C9ADE27}" type="datetimeFigureOut">
              <a:rPr lang="fr-FR" smtClean="0"/>
              <a:t>14/01/2021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2CDCE-AD38-4715-9EAB-1184955704F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F1BB9-22C5-4678-8504-3AFC5C9ADE27}" type="datetimeFigureOut">
              <a:rPr lang="fr-FR" smtClean="0"/>
              <a:t>14/01/2021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2CDCE-AD38-4715-9EAB-1184955704F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F1BB9-22C5-4678-8504-3AFC5C9ADE27}" type="datetimeFigureOut">
              <a:rPr lang="fr-FR" smtClean="0"/>
              <a:t>14/01/2021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2CDCE-AD38-4715-9EAB-1184955704F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F1BB9-22C5-4678-8504-3AFC5C9ADE27}" type="datetimeFigureOut">
              <a:rPr lang="fr-FR" smtClean="0"/>
              <a:t>14/01/2021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2CDCE-AD38-4715-9EAB-1184955704F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F1BB9-22C5-4678-8504-3AFC5C9ADE27}" type="datetimeFigureOut">
              <a:rPr lang="fr-FR" smtClean="0"/>
              <a:t>14/01/2021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2CDCE-AD38-4715-9EAB-1184955704F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F1BB9-22C5-4678-8504-3AFC5C9ADE27}" type="datetimeFigureOut">
              <a:rPr lang="fr-FR" smtClean="0"/>
              <a:t>14/01/2021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2CDCE-AD38-4715-9EAB-1184955704F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F1BB9-22C5-4678-8504-3AFC5C9ADE27}" type="datetimeFigureOut">
              <a:rPr lang="fr-FR" smtClean="0"/>
              <a:t>14/01/2021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2CDCE-AD38-4715-9EAB-1184955704F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F1BB9-22C5-4678-8504-3AFC5C9ADE27}" type="datetimeFigureOut">
              <a:rPr lang="fr-FR" smtClean="0"/>
              <a:t>14/01/2021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2CDCE-AD38-4715-9EAB-1184955704F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F1BB9-22C5-4678-8504-3AFC5C9ADE27}" type="datetimeFigureOut">
              <a:rPr lang="fr-FR" smtClean="0"/>
              <a:t>14/01/2021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2CDCE-AD38-4715-9EAB-1184955704F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F1BB9-22C5-4678-8504-3AFC5C9ADE27}" type="datetimeFigureOut">
              <a:rPr lang="fr-FR" smtClean="0"/>
              <a:t>14/01/2021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2CDCE-AD38-4715-9EAB-1184955704F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BF1BB9-22C5-4678-8504-3AFC5C9ADE27}" type="datetimeFigureOut">
              <a:rPr lang="fr-FR" smtClean="0"/>
              <a:t>14/01/2021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D2CDCE-AD38-4715-9EAB-1184955704F2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chemeClr val="tx2">
                    <a:lumMod val="75000"/>
                  </a:schemeClr>
                </a:solidFill>
              </a:rPr>
              <a:t>Règle 7 - Risque d'abordage </a:t>
            </a:r>
            <a:endParaRPr lang="fr-FR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71538" y="785794"/>
            <a:ext cx="6786610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4106167" y="5631436"/>
            <a:ext cx="13580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/>
              <a:t>Cas n°2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785794"/>
            <a:ext cx="8643998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32899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3600" b="1" dirty="0" smtClean="0"/>
              <a:t>On conserve sa vitesse et son cap. On mesure l’angle à « </a:t>
            </a:r>
            <a:r>
              <a:rPr lang="fr-FR" sz="3600" b="1" dirty="0" smtClean="0">
                <a:solidFill>
                  <a:srgbClr val="FF0000"/>
                </a:solidFill>
              </a:rPr>
              <a:t>espaces temps </a:t>
            </a:r>
            <a:r>
              <a:rPr lang="fr-FR" sz="3600" b="1" dirty="0" smtClean="0"/>
              <a:t>» identiques. </a:t>
            </a:r>
          </a:p>
          <a:p>
            <a:pPr>
              <a:buNone/>
            </a:pPr>
            <a:r>
              <a:rPr lang="fr-FR" sz="3600" b="1" dirty="0"/>
              <a:t> </a:t>
            </a:r>
            <a:r>
              <a:rPr lang="fr-FR" sz="3600" b="1" dirty="0" smtClean="0"/>
              <a:t>  Trois cas possibles:</a:t>
            </a:r>
            <a:endParaRPr lang="fr-FR" sz="36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900370"/>
          </a:xfrm>
        </p:spPr>
        <p:txBody>
          <a:bodyPr/>
          <a:lstStyle/>
          <a:p>
            <a:r>
              <a:rPr lang="fr-FR" sz="3600" b="1" dirty="0" smtClean="0">
                <a:solidFill>
                  <a:schemeClr val="accent1"/>
                </a:solidFill>
              </a:rPr>
              <a:t>L’angle mesuré augmente :</a:t>
            </a:r>
          </a:p>
          <a:p>
            <a:pPr>
              <a:buNone/>
            </a:pPr>
            <a:r>
              <a:rPr lang="fr-FR" dirty="0" smtClean="0"/>
              <a:t> </a:t>
            </a:r>
            <a:r>
              <a:rPr lang="fr-FR" b="1" dirty="0" smtClean="0"/>
              <a:t>le bateau passera derrière nous. Attention toutefois si le bateau augmente sa vitesse, la route collision redevient possible.</a:t>
            </a:r>
            <a:endParaRPr lang="fr-FR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3600" dirty="0" smtClean="0">
                <a:solidFill>
                  <a:schemeClr val="accent1"/>
                </a:solidFill>
              </a:rPr>
              <a:t>L’angle mesuré diminue :</a:t>
            </a:r>
          </a:p>
          <a:p>
            <a:pPr>
              <a:buNone/>
            </a:pPr>
            <a:r>
              <a:rPr lang="fr-FR" dirty="0"/>
              <a:t> </a:t>
            </a:r>
            <a:r>
              <a:rPr lang="fr-FR" dirty="0" smtClean="0"/>
              <a:t> </a:t>
            </a:r>
            <a:r>
              <a:rPr lang="fr-FR" b="1" dirty="0" smtClean="0"/>
              <a:t>le bateau passera devant nous. On peut si nécessaire réduire sa vitesse pour bien maîtriser la situation et les vagues </a:t>
            </a:r>
          </a:p>
          <a:p>
            <a:pPr>
              <a:buNone/>
            </a:pPr>
            <a:r>
              <a:rPr lang="fr-FR" b="1" dirty="0" smtClean="0"/>
              <a:t>( ex: super tanker)</a:t>
            </a:r>
            <a:endParaRPr lang="fr-FR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3600" b="1" dirty="0" smtClean="0">
                <a:solidFill>
                  <a:schemeClr val="accent1"/>
                </a:solidFill>
              </a:rPr>
              <a:t>L’angle mesuré est toujours le même :</a:t>
            </a:r>
          </a:p>
          <a:p>
            <a:pPr>
              <a:buNone/>
            </a:pPr>
            <a:r>
              <a:rPr lang="fr-FR" dirty="0"/>
              <a:t> </a:t>
            </a:r>
            <a:r>
              <a:rPr lang="fr-FR" dirty="0" smtClean="0"/>
              <a:t> </a:t>
            </a:r>
            <a:r>
              <a:rPr lang="fr-FR" sz="3600" b="1" dirty="0" smtClean="0"/>
              <a:t>Il y a route de collision. Réduire sa vitesse ou changer de cap. Poursuivre les mesures d’angle afin que l’angle diminue au fil des relevés.</a:t>
            </a:r>
            <a:endParaRPr lang="fr-FR" sz="3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2844" y="1071547"/>
            <a:ext cx="8715436" cy="450059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3600" b="1" dirty="0"/>
              <a:t>a) Tout navire doit utiliser tous les </a:t>
            </a:r>
            <a:r>
              <a:rPr lang="fr-FR" sz="3600" b="1" dirty="0" smtClean="0"/>
              <a:t>moyens disponibles </a:t>
            </a:r>
            <a:r>
              <a:rPr lang="fr-FR" sz="3600" b="1" dirty="0"/>
              <a:t>qui sont adaptés aux </a:t>
            </a:r>
            <a:r>
              <a:rPr lang="fr-FR" sz="3600" b="1" dirty="0" smtClean="0"/>
              <a:t>circonstances </a:t>
            </a:r>
            <a:r>
              <a:rPr lang="fr-FR" sz="3600" b="1" dirty="0"/>
              <a:t>et conditions existantes pour déterminer s'il existe un risque </a:t>
            </a:r>
            <a:r>
              <a:rPr lang="fr-FR" sz="3600" b="1" dirty="0" smtClean="0"/>
              <a:t>d'abordage</a:t>
            </a:r>
            <a:r>
              <a:rPr lang="fr-FR" sz="3600" b="1" dirty="0"/>
              <a:t>. S'il y a doute quant au risque d'abordage, on doit considérer que ce risque existe.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3600" b="1" dirty="0"/>
              <a:t>b) S'il y a à bord un équipement radar en état de marche, on doit l'utiliser de façon appropriée en recourant, en particulier, au balayage à longue portée afin de déceler à l'avance un risque d'abordage, ainsi qu'au « </a:t>
            </a:r>
            <a:r>
              <a:rPr lang="fr-FR" sz="3600" b="1" dirty="0" err="1"/>
              <a:t>plotting</a:t>
            </a:r>
            <a:r>
              <a:rPr lang="fr-FR" sz="3600" b="1" dirty="0"/>
              <a:t> » radar ou à toute autre </a:t>
            </a:r>
            <a:r>
              <a:rPr lang="fr-FR" sz="3600" b="1" dirty="0" smtClean="0"/>
              <a:t>observation </a:t>
            </a:r>
            <a:r>
              <a:rPr lang="fr-FR" sz="3600" b="1" dirty="0"/>
              <a:t>systématique équivalente des objets détectés.</a:t>
            </a:r>
            <a:r>
              <a:rPr lang="fr-FR" dirty="0"/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04324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3600" b="1" dirty="0"/>
              <a:t>c) On doit éviter de tirer des </a:t>
            </a:r>
            <a:r>
              <a:rPr lang="fr-FR" sz="3600" b="1" dirty="0" smtClean="0"/>
              <a:t>conclusions de </a:t>
            </a:r>
            <a:r>
              <a:rPr lang="fr-FR" sz="3600" b="1" dirty="0"/>
              <a:t>renseignements insuffisants, </a:t>
            </a:r>
            <a:r>
              <a:rPr lang="fr-FR" sz="3600" b="1" dirty="0" smtClean="0"/>
              <a:t>notamment </a:t>
            </a:r>
            <a:r>
              <a:rPr lang="fr-FR" sz="3600" b="1" dirty="0"/>
              <a:t>de renseignements radar insuffisants.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14366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b="1" dirty="0"/>
              <a:t>d) L'évaluation d'un risque d'abordage doit notamment tenir compte des </a:t>
            </a:r>
            <a:r>
              <a:rPr lang="fr-FR" b="1" dirty="0" smtClean="0"/>
              <a:t>considérations </a:t>
            </a:r>
            <a:r>
              <a:rPr lang="fr-FR" b="1" dirty="0"/>
              <a:t>suivantes : </a:t>
            </a:r>
          </a:p>
          <a:p>
            <a:r>
              <a:rPr lang="fr-FR" b="1" dirty="0" smtClean="0"/>
              <a:t>i) </a:t>
            </a:r>
            <a:r>
              <a:rPr lang="fr-FR" b="1" dirty="0"/>
              <a:t>il y a risque d'abordage si le relèvement au compas d'un navire qui </a:t>
            </a:r>
            <a:r>
              <a:rPr lang="fr-FR" b="1" dirty="0" smtClean="0"/>
              <a:t>s'approche </a:t>
            </a:r>
            <a:r>
              <a:rPr lang="fr-FR" b="1" dirty="0"/>
              <a:t>ne change pas de manière appréciable ; </a:t>
            </a:r>
          </a:p>
          <a:p>
            <a:r>
              <a:rPr lang="fr-FR" b="1" dirty="0" smtClean="0"/>
              <a:t>ii) </a:t>
            </a:r>
            <a:r>
              <a:rPr lang="fr-FR" b="1" dirty="0"/>
              <a:t>un tel risque peut parfois exister même si l'on observe une variation </a:t>
            </a:r>
            <a:r>
              <a:rPr lang="fr-FR" b="1" dirty="0" smtClean="0"/>
              <a:t>appréciable </a:t>
            </a:r>
            <a:r>
              <a:rPr lang="fr-FR" b="1" dirty="0"/>
              <a:t>du relèvement, particulièrement lorsque l'on s'approche d'un très grand navire, d'un train de remorque ou d'un navire qui est à courte distance.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b="1" dirty="0" smtClean="0">
                <a:solidFill>
                  <a:schemeClr val="accent1"/>
                </a:solidFill>
              </a:rPr>
              <a:t>Qu'est-ce </a:t>
            </a:r>
            <a:r>
              <a:rPr lang="fr-FR" b="1" dirty="0">
                <a:solidFill>
                  <a:schemeClr val="accent1"/>
                </a:solidFill>
              </a:rPr>
              <a:t>que l'abordage ?</a:t>
            </a:r>
            <a:br>
              <a:rPr lang="fr-FR" b="1" dirty="0">
                <a:solidFill>
                  <a:schemeClr val="accent1"/>
                </a:solidFill>
              </a:rPr>
            </a:br>
            <a:endParaRPr lang="fr-FR" b="1" dirty="0">
              <a:solidFill>
                <a:schemeClr val="accent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114684"/>
          </a:xfrm>
        </p:spPr>
        <p:txBody>
          <a:bodyPr/>
          <a:lstStyle/>
          <a:p>
            <a:pPr>
              <a:buNone/>
            </a:pPr>
            <a:r>
              <a:rPr lang="fr-FR" b="1" dirty="0"/>
              <a:t>L'abordage est la collision accidentelle entre 2 navires. Les risques pour les biens ou les personnes liés à l'abordage sont évidents. Les règles de barre et de route internationales ont été édictées afin de prévenir ce risque.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sz="4200" b="1" dirty="0" smtClean="0">
                <a:solidFill>
                  <a:schemeClr val="accent1"/>
                </a:solidFill>
              </a:rPr>
              <a:t>Comment </a:t>
            </a:r>
            <a:r>
              <a:rPr lang="fr-FR" sz="4200" b="1" dirty="0">
                <a:solidFill>
                  <a:schemeClr val="accent1"/>
                </a:solidFill>
              </a:rPr>
              <a:t>reconnaitre qu'il y a risque d'abordage ?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fr-FR" b="1" dirty="0"/>
              <a:t>Le risque d'abordage survient lorsque la route de 2 navires se croisent et que leurs vitesses respectives les amènent à être à l'intersection de ces routes au même moment. On évalue ce risque en réalisant le relevé à </a:t>
            </a:r>
            <a:r>
              <a:rPr lang="fr-FR" b="1" dirty="0" err="1"/>
              <a:t>interval</a:t>
            </a:r>
            <a:r>
              <a:rPr lang="fr-FR" b="1" dirty="0"/>
              <a:t> régulier de la position d'un navire approchant</a:t>
            </a:r>
            <a:r>
              <a:rPr lang="fr-FR" dirty="0" smtClean="0"/>
              <a:t>.</a:t>
            </a:r>
          </a:p>
          <a:p>
            <a:pPr>
              <a:buNone/>
            </a:pPr>
            <a:r>
              <a:rPr lang="fr-FR" b="1" dirty="0"/>
              <a:t>Si le relèvement ou le gisement du navire approchant ne change pas notablement avec le temps alors il y a risque d'abordage.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b="1" dirty="0"/>
              <a:t>Il y a risque d’abordage lorsque </a:t>
            </a:r>
            <a:r>
              <a:rPr lang="fr-FR" b="1" i="1" dirty="0"/>
              <a:t>le relèvement (cas n°1) </a:t>
            </a:r>
            <a:endParaRPr lang="fr-FR" b="1" i="1" dirty="0" smtClean="0"/>
          </a:p>
          <a:p>
            <a:pPr>
              <a:buNone/>
            </a:pPr>
            <a:r>
              <a:rPr lang="fr-FR" b="1" i="1" dirty="0" smtClean="0"/>
              <a:t>ou </a:t>
            </a:r>
            <a:r>
              <a:rPr lang="fr-FR" b="1" i="1" dirty="0"/>
              <a:t>le gisement (cas n°2) d’un navire qui s’approche ne change pas de manière appréciable. </a:t>
            </a:r>
            <a:endParaRPr lang="fr-FR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00166" y="1142985"/>
            <a:ext cx="6072230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4106167" y="5417122"/>
            <a:ext cx="13580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/>
              <a:t>Cas n°1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443</Words>
  <Application>Microsoft Office PowerPoint</Application>
  <PresentationFormat>Affichage à l'écran (4:3)</PresentationFormat>
  <Paragraphs>25</Paragraphs>
  <Slides>15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Thème Office</vt:lpstr>
      <vt:lpstr>Règle 7 - Risque d'abordage </vt:lpstr>
      <vt:lpstr>Diapositive 2</vt:lpstr>
      <vt:lpstr>Diapositive 3</vt:lpstr>
      <vt:lpstr>Diapositive 4</vt:lpstr>
      <vt:lpstr>Diapositive 5</vt:lpstr>
      <vt:lpstr> Qu'est-ce que l'abordage ? </vt:lpstr>
      <vt:lpstr> Comment reconnaitre qu'il y a risque d'abordage ? 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Règle 7 - Risque d'abordage</dc:title>
  <dc:creator>hp</dc:creator>
  <cp:lastModifiedBy>hp</cp:lastModifiedBy>
  <cp:revision>2</cp:revision>
  <dcterms:created xsi:type="dcterms:W3CDTF">2021-01-14T08:47:48Z</dcterms:created>
  <dcterms:modified xsi:type="dcterms:W3CDTF">2021-01-14T10:50:39Z</dcterms:modified>
</cp:coreProperties>
</file>